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8573" r:id="rId2"/>
    <p:sldId id="8574" r:id="rId3"/>
  </p:sldIdLst>
  <p:sldSz cx="9144000" cy="5715000" type="screen16x10"/>
  <p:notesSz cx="6858000" cy="9144000"/>
  <p:custDataLst>
    <p:tags r:id="rId6"/>
  </p:custDataLst>
  <p:defaultTextStyle>
    <a:defPPr>
      <a:defRPr lang="en-US"/>
    </a:defPPr>
    <a:lvl1pPr marL="0" algn="l" defTabSz="4044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5130" algn="l" defTabSz="4044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0260" algn="l" defTabSz="4044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15390" algn="l" defTabSz="4044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19885" algn="l" defTabSz="4044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25015" algn="l" defTabSz="4044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30145" algn="l" defTabSz="4044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35275" algn="l" defTabSz="4044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40405" algn="l" defTabSz="4044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538EB8-740A-E04A-89E1-AF5DCF4D0724}">
          <p14:sldIdLst>
            <p14:sldId id="8573"/>
            <p14:sldId id="857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71">
          <p15:clr>
            <a:srgbClr val="A4A3A4"/>
          </p15:clr>
        </p15:guide>
        <p15:guide id="2" pos="269">
          <p15:clr>
            <a:srgbClr val="A4A3A4"/>
          </p15:clr>
        </p15:guide>
        <p15:guide id="3" pos="53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43"/>
    <a:srgbClr val="C00000"/>
    <a:srgbClr val="3EB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8896" autoAdjust="0"/>
  </p:normalViewPr>
  <p:slideViewPr>
    <p:cSldViewPr snapToGrid="0" snapToObjects="1">
      <p:cViewPr varScale="1">
        <p:scale>
          <a:sx n="107" d="100"/>
          <a:sy n="107" d="100"/>
        </p:scale>
        <p:origin x="-474" y="-90"/>
      </p:cViewPr>
      <p:guideLst>
        <p:guide orient="horz" pos="171"/>
        <p:guide pos="269"/>
        <p:guide pos="533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D1F4-EB9B-8D4C-8330-A7FD24F71DA8}" type="datetimeFigureOut">
              <a:rPr lang="en-US" smtClean="0"/>
              <a:pPr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FAAED-601C-2E42-A5D2-7D875446EB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956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B5DB0-7631-C740-8B9A-54252701A623}" type="datetimeFigureOut">
              <a:rPr lang="en-US" smtClean="0"/>
              <a:pPr/>
              <a:t>10/13/2022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955A8-62FB-E247-BFB6-6D96B50CB5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117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044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5130" algn="l" defTabSz="4044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0260" algn="l" defTabSz="4044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15390" algn="l" defTabSz="4044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19885" algn="l" defTabSz="4044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25015" algn="l" defTabSz="4044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0145" algn="l" defTabSz="4044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5275" algn="l" defTabSz="4044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40405" algn="l" defTabSz="40449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6352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6352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048000" y="368300"/>
            <a:ext cx="3276600" cy="2569637"/>
          </a:xfrm>
          <a:custGeom>
            <a:avLst/>
            <a:gdLst/>
            <a:ahLst/>
            <a:cxnLst/>
            <a:rect l="l" t="t" r="r" b="b"/>
            <a:pathLst>
              <a:path w="3276600" h="3124200">
                <a:moveTo>
                  <a:pt x="3028950" y="0"/>
                </a:moveTo>
                <a:cubicBezTo>
                  <a:pt x="3165723" y="0"/>
                  <a:pt x="3276600" y="110877"/>
                  <a:pt x="3276600" y="247650"/>
                </a:cubicBezTo>
                <a:lnTo>
                  <a:pt x="3276600" y="2876550"/>
                </a:lnTo>
                <a:cubicBezTo>
                  <a:pt x="3276600" y="3013323"/>
                  <a:pt x="3165723" y="3124200"/>
                  <a:pt x="3028950" y="3124200"/>
                </a:cubicBezTo>
                <a:cubicBezTo>
                  <a:pt x="2892177" y="3124200"/>
                  <a:pt x="2781300" y="3013323"/>
                  <a:pt x="2781300" y="2876550"/>
                </a:cubicBezTo>
                <a:lnTo>
                  <a:pt x="2781300" y="247650"/>
                </a:lnTo>
                <a:cubicBezTo>
                  <a:pt x="2781300" y="110877"/>
                  <a:pt x="2892177" y="0"/>
                  <a:pt x="3028950" y="0"/>
                </a:cubicBezTo>
                <a:close/>
                <a:moveTo>
                  <a:pt x="2317750" y="0"/>
                </a:moveTo>
                <a:cubicBezTo>
                  <a:pt x="2454523" y="0"/>
                  <a:pt x="2565400" y="110877"/>
                  <a:pt x="2565400" y="247650"/>
                </a:cubicBezTo>
                <a:lnTo>
                  <a:pt x="2565400" y="2876550"/>
                </a:lnTo>
                <a:cubicBezTo>
                  <a:pt x="2565400" y="3013323"/>
                  <a:pt x="2454523" y="3124200"/>
                  <a:pt x="2317750" y="3124200"/>
                </a:cubicBezTo>
                <a:cubicBezTo>
                  <a:pt x="2180977" y="3124200"/>
                  <a:pt x="2070100" y="3013323"/>
                  <a:pt x="2070100" y="2876550"/>
                </a:cubicBezTo>
                <a:lnTo>
                  <a:pt x="2070100" y="247650"/>
                </a:lnTo>
                <a:cubicBezTo>
                  <a:pt x="2070100" y="110877"/>
                  <a:pt x="2180977" y="0"/>
                  <a:pt x="2317750" y="0"/>
                </a:cubicBezTo>
                <a:close/>
                <a:moveTo>
                  <a:pt x="1606550" y="0"/>
                </a:moveTo>
                <a:cubicBezTo>
                  <a:pt x="1743323" y="0"/>
                  <a:pt x="1854200" y="110877"/>
                  <a:pt x="1854200" y="247650"/>
                </a:cubicBezTo>
                <a:lnTo>
                  <a:pt x="1854200" y="2876550"/>
                </a:lnTo>
                <a:cubicBezTo>
                  <a:pt x="1854200" y="3013323"/>
                  <a:pt x="1743323" y="3124200"/>
                  <a:pt x="1606550" y="3124200"/>
                </a:cubicBezTo>
                <a:cubicBezTo>
                  <a:pt x="1469777" y="3124200"/>
                  <a:pt x="1358900" y="3013323"/>
                  <a:pt x="1358900" y="2876550"/>
                </a:cubicBezTo>
                <a:lnTo>
                  <a:pt x="1358900" y="247650"/>
                </a:lnTo>
                <a:cubicBezTo>
                  <a:pt x="1358900" y="110877"/>
                  <a:pt x="1469777" y="0"/>
                  <a:pt x="1606550" y="0"/>
                </a:cubicBezTo>
                <a:close/>
                <a:moveTo>
                  <a:pt x="958850" y="0"/>
                </a:moveTo>
                <a:cubicBezTo>
                  <a:pt x="1095623" y="0"/>
                  <a:pt x="1206500" y="110877"/>
                  <a:pt x="1206500" y="247650"/>
                </a:cubicBezTo>
                <a:lnTo>
                  <a:pt x="1206500" y="2876550"/>
                </a:lnTo>
                <a:cubicBezTo>
                  <a:pt x="1206500" y="3013323"/>
                  <a:pt x="1095623" y="3124200"/>
                  <a:pt x="958850" y="3124200"/>
                </a:cubicBezTo>
                <a:cubicBezTo>
                  <a:pt x="822077" y="3124200"/>
                  <a:pt x="711200" y="3013323"/>
                  <a:pt x="711200" y="2876550"/>
                </a:cubicBezTo>
                <a:lnTo>
                  <a:pt x="711200" y="247650"/>
                </a:lnTo>
                <a:cubicBezTo>
                  <a:pt x="711200" y="110877"/>
                  <a:pt x="822077" y="0"/>
                  <a:pt x="958850" y="0"/>
                </a:cubicBezTo>
                <a:close/>
                <a:moveTo>
                  <a:pt x="247650" y="0"/>
                </a:moveTo>
                <a:cubicBezTo>
                  <a:pt x="384423" y="0"/>
                  <a:pt x="495300" y="110877"/>
                  <a:pt x="495300" y="247650"/>
                </a:cubicBezTo>
                <a:lnTo>
                  <a:pt x="495300" y="2876550"/>
                </a:lnTo>
                <a:cubicBezTo>
                  <a:pt x="495300" y="3013323"/>
                  <a:pt x="384423" y="3124200"/>
                  <a:pt x="247650" y="3124200"/>
                </a:cubicBezTo>
                <a:cubicBezTo>
                  <a:pt x="110877" y="3124200"/>
                  <a:pt x="0" y="3013323"/>
                  <a:pt x="0" y="2876550"/>
                </a:cubicBezTo>
                <a:lnTo>
                  <a:pt x="0" y="247650"/>
                </a:lnTo>
                <a:cubicBezTo>
                  <a:pt x="0" y="110877"/>
                  <a:pt x="110877" y="0"/>
                  <a:pt x="247650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9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966029" y="3167876"/>
            <a:ext cx="3383973" cy="359817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500" b="1">
                <a:solidFill>
                  <a:schemeClr val="bg1"/>
                </a:solidFill>
                <a:latin typeface="Lato Hairline"/>
                <a:cs typeface="Lato Hairline"/>
              </a:defRPr>
            </a:lvl1pPr>
          </a:lstStyle>
          <a:p>
            <a:pPr lvl="0"/>
            <a:r>
              <a:rPr lang="es-ES_tradnl" dirty="0"/>
              <a:t>TITLE HERE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966029" y="3654375"/>
            <a:ext cx="3383973" cy="190376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Ultimate</a:t>
            </a:r>
            <a:r>
              <a:rPr lang="es-ES_tradnl" dirty="0"/>
              <a:t> </a:t>
            </a:r>
            <a:r>
              <a:rPr lang="es-ES_tradnl" dirty="0" err="1"/>
              <a:t>Powerpoint</a:t>
            </a:r>
            <a:r>
              <a:rPr lang="es-ES_tradnl" dirty="0"/>
              <a:t> </a:t>
            </a:r>
            <a:r>
              <a:rPr lang="es-ES_tradnl" dirty="0" err="1"/>
              <a:t>Template</a:t>
            </a:r>
            <a:endParaRPr lang="es-ES_tradnl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981375" y="4014854"/>
            <a:ext cx="3366029" cy="128072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7718062"/>
      </p:ext>
    </p:extLst>
  </p:cSld>
  <p:clrMapOvr>
    <a:masterClrMapping/>
  </p:clrMapOvr>
  <p:transition spd="slow" advClick="0" advTm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 advClick="0" advTm="0">
    <p:fade thruBlk="1"/>
  </p:transition>
  <p:hf hdr="0" ftr="0" dt="0"/>
  <p:txStyles>
    <p:titleStyle>
      <a:lvl1pPr algn="ctr" defTabSz="404495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3530" indent="-303530" algn="l" defTabSz="404495" rtl="0" eaLnBrk="1" latinLnBrk="0" hangingPunct="1">
        <a:spcBef>
          <a:spcPct val="20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495" indent="-253365" algn="l" defTabSz="404495" rtl="0" eaLnBrk="1" latinLnBrk="0" hangingPunct="1">
        <a:spcBef>
          <a:spcPct val="20000"/>
        </a:spcBef>
        <a:buFont typeface="Arial" panose="020B0604020202020204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2825" indent="-202565" algn="l" defTabSz="404495" rtl="0" eaLnBrk="1" latinLnBrk="0" hangingPunct="1">
        <a:spcBef>
          <a:spcPct val="20000"/>
        </a:spcBef>
        <a:buFont typeface="Arial" panose="020B0604020202020204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7320" indent="-202565" algn="l" defTabSz="404495" rtl="0" eaLnBrk="1" latinLnBrk="0" hangingPunct="1">
        <a:spcBef>
          <a:spcPct val="20000"/>
        </a:spcBef>
        <a:buFont typeface="Arial" panose="020B0604020202020204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450" indent="-202565" algn="l" defTabSz="404495" rtl="0" eaLnBrk="1" latinLnBrk="0" hangingPunct="1">
        <a:spcBef>
          <a:spcPct val="20000"/>
        </a:spcBef>
        <a:buFont typeface="Arial" panose="020B0604020202020204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7580" indent="-202565" algn="l" defTabSz="404495" rtl="0" eaLnBrk="1" latinLnBrk="0" hangingPunct="1">
        <a:spcBef>
          <a:spcPct val="200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32710" indent="-202565" algn="l" defTabSz="404495" rtl="0" eaLnBrk="1" latinLnBrk="0" hangingPunct="1">
        <a:spcBef>
          <a:spcPct val="200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37840" indent="-202565" algn="l" defTabSz="404495" rtl="0" eaLnBrk="1" latinLnBrk="0" hangingPunct="1">
        <a:spcBef>
          <a:spcPct val="200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42970" indent="-202565" algn="l" defTabSz="404495" rtl="0" eaLnBrk="1" latinLnBrk="0" hangingPunct="1">
        <a:spcBef>
          <a:spcPct val="200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44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130" algn="l" defTabSz="4044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260" algn="l" defTabSz="4044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390" algn="l" defTabSz="4044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885" algn="l" defTabSz="4044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5015" algn="l" defTabSz="4044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0145" algn="l" defTabSz="4044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5275" algn="l" defTabSz="4044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0405" algn="l" defTabSz="4044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8">
            <a:extLst>
              <a:ext uri="{FF2B5EF4-FFF2-40B4-BE49-F238E27FC236}">
                <a16:creationId xmlns:a16="http://schemas.microsoft.com/office/drawing/2014/main" xmlns="" id="{ACD188E8-E723-4A75-961E-81458D82249F}"/>
              </a:ext>
            </a:extLst>
          </p:cNvPr>
          <p:cNvSpPr txBox="1"/>
          <p:nvPr/>
        </p:nvSpPr>
        <p:spPr>
          <a:xfrm>
            <a:off x="2898897" y="364460"/>
            <a:ext cx="320922" cy="415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52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b="1" dirty="0">
                <a:solidFill>
                  <a:srgbClr val="FFFFFF"/>
                </a:solidFill>
                <a:latin typeface="Lifeline JL" panose="00000400000000000000" pitchFamily="2" charset="0"/>
                <a:ea typeface="微软雅黑" panose="020B0503020204020204" pitchFamily="34" charset="-122"/>
                <a:cs typeface="+mn-ea"/>
                <a:sym typeface="+mn-lt"/>
              </a:rPr>
              <a:t>1</a:t>
            </a:r>
            <a:endParaRPr lang="zh-CN" altLang="en-US" sz="2100" b="1" dirty="0">
              <a:solidFill>
                <a:srgbClr val="FFFFFF"/>
              </a:solidFill>
              <a:latin typeface="Lifeline JL" panose="00000400000000000000" pitchFamily="2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838200" y="457200"/>
            <a:ext cx="1709691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400" b="1" spc="3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党员组织关系转入</a:t>
            </a:r>
          </a:p>
        </p:txBody>
      </p:sp>
      <p:sp>
        <p:nvSpPr>
          <p:cNvPr id="5" name="矩形 4"/>
          <p:cNvSpPr/>
          <p:nvPr/>
        </p:nvSpPr>
        <p:spPr>
          <a:xfrm>
            <a:off x="751959" y="1571348"/>
            <a:ext cx="55707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 smtClean="0"/>
              <a:t>省内转入：直接通过全国党员管理信息系统接转</a:t>
            </a: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751959" y="2108139"/>
            <a:ext cx="82125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 smtClean="0"/>
              <a:t>省外转入</a:t>
            </a:r>
            <a:r>
              <a:rPr lang="zh-CN" altLang="en-US" sz="2000" dirty="0"/>
              <a:t>：直接通过全国党员管理信息系统接</a:t>
            </a:r>
            <a:r>
              <a:rPr lang="zh-CN" altLang="en-US" sz="2000" dirty="0" smtClean="0"/>
              <a:t>转</a:t>
            </a:r>
            <a:endParaRPr lang="en-US" altLang="zh-CN" sz="2000" dirty="0" smtClean="0"/>
          </a:p>
          <a:p>
            <a:r>
              <a:rPr lang="en-US" altLang="zh-CN" sz="2000" dirty="0"/>
              <a:t> </a:t>
            </a:r>
            <a:r>
              <a:rPr lang="en-US" altLang="zh-CN" sz="2000" dirty="0" smtClean="0"/>
              <a:t>            </a:t>
            </a:r>
            <a:r>
              <a:rPr lang="zh-CN" altLang="en-US" sz="2000" dirty="0" smtClean="0"/>
              <a:t>或凭</a:t>
            </a:r>
            <a:r>
              <a:rPr lang="zh-CN" altLang="en-US" sz="2000" dirty="0" smtClean="0"/>
              <a:t>正规</a:t>
            </a:r>
            <a:r>
              <a:rPr lang="zh-CN" altLang="en-US" sz="2000" dirty="0" smtClean="0"/>
              <a:t>的纸质党员组织关系介绍信和党员基本情况登记表接转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17824950"/>
      </p:ext>
    </p:extLst>
  </p:cSld>
  <p:clrMapOvr>
    <a:masterClrMapping/>
  </p:clrMapOvr>
  <p:transition spd="slow" advClick="0" advTm="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8">
            <a:extLst>
              <a:ext uri="{FF2B5EF4-FFF2-40B4-BE49-F238E27FC236}">
                <a16:creationId xmlns:a16="http://schemas.microsoft.com/office/drawing/2014/main" xmlns="" id="{ACD188E8-E723-4A75-961E-81458D82249F}"/>
              </a:ext>
            </a:extLst>
          </p:cNvPr>
          <p:cNvSpPr txBox="1"/>
          <p:nvPr/>
        </p:nvSpPr>
        <p:spPr>
          <a:xfrm>
            <a:off x="2898897" y="364460"/>
            <a:ext cx="320922" cy="415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52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b="1" dirty="0">
                <a:solidFill>
                  <a:srgbClr val="FFFFFF"/>
                </a:solidFill>
                <a:latin typeface="Lifeline JL" panose="00000400000000000000" pitchFamily="2" charset="0"/>
                <a:ea typeface="微软雅黑" panose="020B0503020204020204" pitchFamily="34" charset="-122"/>
                <a:cs typeface="+mn-ea"/>
                <a:sym typeface="+mn-lt"/>
              </a:rPr>
              <a:t>1</a:t>
            </a:r>
            <a:endParaRPr lang="zh-CN" altLang="en-US" sz="2100" b="1" dirty="0">
              <a:solidFill>
                <a:srgbClr val="FFFFFF"/>
              </a:solidFill>
              <a:latin typeface="Lifeline JL" panose="00000400000000000000" pitchFamily="2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838200" y="457200"/>
            <a:ext cx="1709691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400" b="1" spc="3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党员组织关系转出</a:t>
            </a:r>
          </a:p>
        </p:txBody>
      </p:sp>
      <p:sp>
        <p:nvSpPr>
          <p:cNvPr id="5" name="矩形 4"/>
          <p:cNvSpPr/>
          <p:nvPr/>
        </p:nvSpPr>
        <p:spPr>
          <a:xfrm>
            <a:off x="495479" y="1052237"/>
            <a:ext cx="5827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 smtClean="0"/>
              <a:t>转出到省内：直接通过全国党员管理信息系统接转</a:t>
            </a: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495479" y="1589028"/>
            <a:ext cx="86485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/>
              <a:t>转出到省外</a:t>
            </a:r>
            <a:r>
              <a:rPr lang="zh-CN" altLang="en-US" sz="2000" dirty="0"/>
              <a:t>：直接通过全国党员管理信息系统接</a:t>
            </a:r>
            <a:r>
              <a:rPr lang="zh-CN" altLang="en-US" sz="2000" dirty="0" smtClean="0"/>
              <a:t>转；</a:t>
            </a:r>
            <a:endParaRPr lang="zh-CN" altLang="en-US" sz="2000" dirty="0"/>
          </a:p>
          <a:p>
            <a:r>
              <a:rPr lang="zh-CN" altLang="en-US" sz="2000" dirty="0" smtClean="0"/>
              <a:t>                      如有需要可导出纸</a:t>
            </a:r>
            <a:r>
              <a:rPr lang="zh-CN" altLang="en-US" sz="2000" dirty="0" smtClean="0"/>
              <a:t>质</a:t>
            </a:r>
            <a:r>
              <a:rPr lang="zh-CN" altLang="en-US" sz="2000" dirty="0" smtClean="0"/>
              <a:t>介绍信盖章后进行接</a:t>
            </a:r>
            <a:r>
              <a:rPr lang="zh-CN" altLang="en-US" sz="2000" dirty="0" smtClean="0"/>
              <a:t>转</a:t>
            </a:r>
            <a:endParaRPr lang="zh-CN" altLang="en-US" sz="2000" dirty="0"/>
          </a:p>
        </p:txBody>
      </p:sp>
      <p:sp>
        <p:nvSpPr>
          <p:cNvPr id="15" name="WordArt 17"/>
          <p:cNvSpPr>
            <a:spLocks noChangeArrowheads="1" noChangeShapeType="1" noTextEdit="1"/>
          </p:cNvSpPr>
          <p:nvPr/>
        </p:nvSpPr>
        <p:spPr bwMode="auto">
          <a:xfrm>
            <a:off x="2843213" y="2296914"/>
            <a:ext cx="3343275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0066FF"/>
                </a:solidFill>
                <a:latin typeface="黑体"/>
                <a:ea typeface="黑体"/>
              </a:rPr>
              <a:t>党员组织关系系统接转流程</a:t>
            </a:r>
            <a:r>
              <a:rPr lang="zh-CN" altLang="en-US" sz="2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66FF"/>
                </a:solidFill>
                <a:latin typeface="黑体"/>
                <a:ea typeface="黑体"/>
              </a:rPr>
              <a:t>示意图）</a:t>
            </a:r>
            <a:endParaRPr lang="zh-CN" altLang="en-US" sz="2000" b="1" kern="10" dirty="0">
              <a:ln w="9525">
                <a:noFill/>
                <a:round/>
                <a:headEnd/>
                <a:tailEnd/>
              </a:ln>
              <a:solidFill>
                <a:srgbClr val="0066FF"/>
              </a:solidFill>
              <a:latin typeface="黑体"/>
              <a:ea typeface="黑体"/>
            </a:endParaRPr>
          </a:p>
        </p:txBody>
      </p:sp>
      <p:cxnSp>
        <p:nvCxnSpPr>
          <p:cNvPr id="16" name="AutoShape 22"/>
          <p:cNvCxnSpPr>
            <a:cxnSpLocks noChangeShapeType="1"/>
            <a:stCxn id="17" idx="3"/>
            <a:endCxn id="18" idx="1"/>
          </p:cNvCxnSpPr>
          <p:nvPr/>
        </p:nvCxnSpPr>
        <p:spPr bwMode="auto">
          <a:xfrm>
            <a:off x="1924050" y="4852672"/>
            <a:ext cx="36195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AutoShape 20"/>
          <p:cNvSpPr>
            <a:spLocks noChangeArrowheads="1"/>
          </p:cNvSpPr>
          <p:nvPr/>
        </p:nvSpPr>
        <p:spPr bwMode="auto">
          <a:xfrm>
            <a:off x="19050" y="4456590"/>
            <a:ext cx="1905000" cy="7921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zh-CN" altLang="en-US" sz="1200" b="1" dirty="0" smtClean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rPr>
              <a:t>学院系统内发起申请并导出打印介绍信和信息表（盖章）</a:t>
            </a:r>
            <a:endParaRPr lang="zh-CN" altLang="en-US" sz="1200" b="1" dirty="0">
              <a:solidFill>
                <a:schemeClr val="bg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2286000" y="4456590"/>
            <a:ext cx="914400" cy="792163"/>
          </a:xfrm>
          <a:prstGeom prst="rect">
            <a:avLst/>
          </a:prstGeom>
          <a:solidFill>
            <a:schemeClr val="accent1"/>
          </a:solidFill>
          <a:ln w="9525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zh-CN" altLang="en-US" sz="1200" b="1" dirty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rPr>
              <a:t>校</a:t>
            </a:r>
            <a:r>
              <a:rPr lang="zh-CN" altLang="en-US" sz="1200" b="1" dirty="0" smtClean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rPr>
              <a:t>组织部系统审核</a:t>
            </a:r>
            <a:endParaRPr lang="zh-CN" altLang="en-US" sz="1200" b="1" dirty="0">
              <a:solidFill>
                <a:schemeClr val="bg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3529613" y="4460558"/>
            <a:ext cx="1752601" cy="792163"/>
          </a:xfrm>
          <a:prstGeom prst="rect">
            <a:avLst/>
          </a:prstGeom>
          <a:solidFill>
            <a:schemeClr val="accent1"/>
          </a:solidFill>
          <a:ln w="9525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zh-CN" altLang="en-US" sz="1200" b="1" dirty="0" smtClean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rPr>
              <a:t>纸质介绍信加盖组织部</a:t>
            </a:r>
            <a:r>
              <a:rPr lang="zh-CN" altLang="en-US" sz="1200" b="1" dirty="0" smtClean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rPr>
              <a:t>公章</a:t>
            </a:r>
            <a:endParaRPr lang="zh-CN" altLang="en-US" sz="1200" b="1" dirty="0">
              <a:solidFill>
                <a:schemeClr val="bg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5739414" y="4461351"/>
            <a:ext cx="1828800" cy="792163"/>
          </a:xfrm>
          <a:prstGeom prst="rect">
            <a:avLst/>
          </a:prstGeom>
          <a:solidFill>
            <a:schemeClr val="accent1"/>
          </a:solidFill>
          <a:ln w="9525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zh-CN" altLang="en-US" sz="1200" b="1" dirty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rPr>
              <a:t>学生凭纸质</a:t>
            </a:r>
            <a:r>
              <a:rPr lang="zh-CN" altLang="en-US" sz="1200" b="1" dirty="0" smtClean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rPr>
              <a:t>介绍信及时到</a:t>
            </a:r>
            <a:r>
              <a:rPr lang="zh-CN" altLang="en-US" sz="1200" b="1" dirty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rPr>
              <a:t>抬头单位</a:t>
            </a:r>
            <a:r>
              <a:rPr lang="zh-CN" altLang="en-US" sz="1200" b="1" dirty="0" smtClean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rPr>
              <a:t>逐级报到接转并寄回</a:t>
            </a:r>
            <a:r>
              <a:rPr lang="zh-CN" altLang="en-US" sz="1200" b="1" dirty="0" smtClean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rPr>
              <a:t>回执</a:t>
            </a:r>
            <a:endParaRPr lang="zh-CN" altLang="en-US" sz="1200" b="1" dirty="0">
              <a:solidFill>
                <a:schemeClr val="bg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1" name="AutoShape 27"/>
          <p:cNvCxnSpPr>
            <a:cxnSpLocks noChangeShapeType="1"/>
            <a:stCxn id="18" idx="3"/>
            <a:endCxn id="19" idx="1"/>
          </p:cNvCxnSpPr>
          <p:nvPr/>
        </p:nvCxnSpPr>
        <p:spPr bwMode="auto">
          <a:xfrm>
            <a:off x="3200400" y="4852672"/>
            <a:ext cx="329213" cy="396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30"/>
          <p:cNvCxnSpPr>
            <a:cxnSpLocks noChangeShapeType="1"/>
            <a:stCxn id="20" idx="3"/>
          </p:cNvCxnSpPr>
          <p:nvPr/>
        </p:nvCxnSpPr>
        <p:spPr bwMode="auto">
          <a:xfrm>
            <a:off x="7568214" y="4858226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107950" y="2947386"/>
            <a:ext cx="863600" cy="7921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zh-CN" altLang="en-US" sz="1200" b="1" dirty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rPr>
              <a:t>学院发起申请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524000" y="2947386"/>
            <a:ext cx="1008063" cy="792162"/>
          </a:xfrm>
          <a:prstGeom prst="rect">
            <a:avLst/>
          </a:prstGeom>
          <a:solidFill>
            <a:schemeClr val="accent1"/>
          </a:solidFill>
          <a:ln w="9525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zh-CN" altLang="en-US" sz="1200" b="1" dirty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rPr>
              <a:t>校组织部审核通过</a:t>
            </a:r>
          </a:p>
        </p:txBody>
      </p:sp>
      <p:cxnSp>
        <p:nvCxnSpPr>
          <p:cNvPr id="11" name="AutoShape 5"/>
          <p:cNvCxnSpPr>
            <a:cxnSpLocks noChangeShapeType="1"/>
            <a:stCxn id="9" idx="3"/>
            <a:endCxn id="10" idx="1"/>
          </p:cNvCxnSpPr>
          <p:nvPr/>
        </p:nvCxnSpPr>
        <p:spPr bwMode="auto">
          <a:xfrm>
            <a:off x="971550" y="3344261"/>
            <a:ext cx="55245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249613" y="2947386"/>
            <a:ext cx="3989387" cy="792162"/>
          </a:xfrm>
          <a:prstGeom prst="rect">
            <a:avLst/>
          </a:prstGeom>
          <a:solidFill>
            <a:schemeClr val="accent1"/>
          </a:solidFill>
          <a:ln w="9525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zh-CN" altLang="en-US" sz="1200" b="1" dirty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rPr>
              <a:t>系统自动生成接转路径，各接转节点逐级审批</a:t>
            </a: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7696200" y="2947386"/>
            <a:ext cx="1447800" cy="7921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zh-CN" altLang="en-US" sz="1200" b="1" dirty="0" smtClean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rPr>
              <a:t>及时到关系</a:t>
            </a:r>
            <a:r>
              <a:rPr lang="zh-CN" altLang="en-US" sz="1200" b="1" dirty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rPr>
              <a:t>所</a:t>
            </a:r>
            <a:r>
              <a:rPr lang="zh-CN" altLang="en-US" sz="1200" b="1" dirty="0" smtClean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rPr>
              <a:t>去基层党组织报到</a:t>
            </a:r>
            <a:endParaRPr lang="zh-CN" altLang="en-US" sz="1200" b="1" dirty="0">
              <a:solidFill>
                <a:schemeClr val="bg2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1200" b="1" dirty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rPr>
              <a:t>（接转完毕）</a:t>
            </a:r>
          </a:p>
        </p:txBody>
      </p:sp>
      <p:cxnSp>
        <p:nvCxnSpPr>
          <p:cNvPr id="14" name="AutoShape 11"/>
          <p:cNvCxnSpPr>
            <a:cxnSpLocks noChangeShapeType="1"/>
            <a:stCxn id="10" idx="3"/>
            <a:endCxn id="12" idx="1"/>
          </p:cNvCxnSpPr>
          <p:nvPr/>
        </p:nvCxnSpPr>
        <p:spPr bwMode="auto">
          <a:xfrm>
            <a:off x="2532063" y="3344261"/>
            <a:ext cx="71755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30"/>
          <p:cNvCxnSpPr>
            <a:cxnSpLocks noChangeShapeType="1"/>
          </p:cNvCxnSpPr>
          <p:nvPr/>
        </p:nvCxnSpPr>
        <p:spPr bwMode="auto">
          <a:xfrm>
            <a:off x="7239000" y="3344261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30"/>
          <p:cNvCxnSpPr>
            <a:cxnSpLocks noChangeShapeType="1"/>
          </p:cNvCxnSpPr>
          <p:nvPr/>
        </p:nvCxnSpPr>
        <p:spPr bwMode="auto">
          <a:xfrm>
            <a:off x="5282214" y="4852672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AutoShape 3"/>
          <p:cNvSpPr>
            <a:spLocks noChangeArrowheads="1"/>
          </p:cNvSpPr>
          <p:nvPr/>
        </p:nvSpPr>
        <p:spPr bwMode="auto">
          <a:xfrm>
            <a:off x="8025414" y="4462145"/>
            <a:ext cx="1118586" cy="7921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zh-CN" altLang="en-US" sz="1200" b="1" dirty="0" smtClean="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</a:rPr>
              <a:t>系统内填写回执（接转完毕）</a:t>
            </a:r>
            <a:endParaRPr lang="zh-CN" altLang="en-US" sz="1200" b="1" dirty="0">
              <a:solidFill>
                <a:schemeClr val="bg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WordArt 17"/>
          <p:cNvSpPr>
            <a:spLocks noChangeArrowheads="1" noChangeShapeType="1" noTextEdit="1"/>
          </p:cNvSpPr>
          <p:nvPr/>
        </p:nvSpPr>
        <p:spPr bwMode="auto">
          <a:xfrm>
            <a:off x="3565368" y="2690210"/>
            <a:ext cx="1716846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66FF"/>
                </a:solidFill>
                <a:latin typeface="黑体"/>
                <a:ea typeface="黑体"/>
              </a:rPr>
              <a:t>直接系统接转</a:t>
            </a:r>
            <a:endParaRPr lang="zh-CN" altLang="en-US" sz="2000" b="1" kern="10" dirty="0">
              <a:ln w="9525">
                <a:noFill/>
                <a:round/>
                <a:headEnd/>
                <a:tailEnd/>
              </a:ln>
              <a:solidFill>
                <a:srgbClr val="0066FF"/>
              </a:solidFill>
              <a:latin typeface="黑体"/>
              <a:ea typeface="黑体"/>
            </a:endParaRPr>
          </a:p>
        </p:txBody>
      </p:sp>
      <p:sp>
        <p:nvSpPr>
          <p:cNvPr id="26" name="WordArt 17"/>
          <p:cNvSpPr>
            <a:spLocks noChangeArrowheads="1" noChangeShapeType="1" noTextEdit="1"/>
          </p:cNvSpPr>
          <p:nvPr/>
        </p:nvSpPr>
        <p:spPr bwMode="auto">
          <a:xfrm>
            <a:off x="3547490" y="4165386"/>
            <a:ext cx="1716846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66FF"/>
                </a:solidFill>
                <a:latin typeface="黑体"/>
                <a:ea typeface="黑体"/>
              </a:rPr>
              <a:t>开具纸质介绍信</a:t>
            </a:r>
            <a:endParaRPr lang="zh-CN" altLang="en-US" sz="2000" b="1" kern="10" dirty="0">
              <a:ln w="9525">
                <a:noFill/>
                <a:round/>
                <a:headEnd/>
                <a:tailEnd/>
              </a:ln>
              <a:solidFill>
                <a:srgbClr val="0066FF"/>
              </a:solidFill>
              <a:latin typeface="黑体"/>
              <a:ea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4017824950"/>
      </p:ext>
    </p:extLst>
  </p:cSld>
  <p:clrMapOvr>
    <a:masterClrMapping/>
  </p:clrMapOvr>
  <p:transition spd="slow" advClick="0" advTm="0"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党建19"/>
</p:tagLst>
</file>

<file path=ppt/theme/theme1.xml><?xml version="1.0" encoding="utf-8"?>
<a:theme xmlns:a="http://schemas.openxmlformats.org/drawingml/2006/main" name="千图网拥有20W+精美PPT模板 更多PPT模板下载至：www.58pic.com/office/ppt">
  <a:themeElements>
    <a:clrScheme name="自定义 29">
      <a:dk1>
        <a:sysClr val="windowText" lastClr="000000"/>
      </a:dk1>
      <a:lt1>
        <a:sysClr val="window" lastClr="FFFFFF"/>
      </a:lt1>
      <a:dk2>
        <a:srgbClr val="122C4D"/>
      </a:dk2>
      <a:lt2>
        <a:srgbClr val="FFFCFF"/>
      </a:lt2>
      <a:accent1>
        <a:srgbClr val="F13424"/>
      </a:accent1>
      <a:accent2>
        <a:srgbClr val="FF333A"/>
      </a:accent2>
      <a:accent3>
        <a:srgbClr val="F13424"/>
      </a:accent3>
      <a:accent4>
        <a:srgbClr val="FF333A"/>
      </a:accent4>
      <a:accent5>
        <a:srgbClr val="F13424"/>
      </a:accent5>
      <a:accent6>
        <a:srgbClr val="FF333A"/>
      </a:accent6>
      <a:hlink>
        <a:srgbClr val="F13424"/>
      </a:hlink>
      <a:folHlink>
        <a:srgbClr val="FF333A"/>
      </a:folHlink>
    </a:clrScheme>
    <a:fontScheme name="Temp">
      <a:majorFont>
        <a:latin typeface="Gill Sans MT"/>
        <a:ea typeface="方正兰亭细黑_GBK"/>
        <a:cs typeface=""/>
      </a:majorFont>
      <a:minorFont>
        <a:latin typeface="Gill Sans MT"/>
        <a:ea typeface="方正兰亭细黑_GBK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191</Words>
  <Application>Microsoft Office PowerPoint</Application>
  <PresentationFormat>全屏显示(16:10)</PresentationFormat>
  <Paragraphs>25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千图网拥有20W+精美PPT模板 更多PPT模板下载至：www.58pic.com/office/ppt</vt:lpstr>
      <vt:lpstr>PowerPoint 演示文稿</vt:lpstr>
      <vt:lpstr>PowerPoint 演示文稿</vt:lpstr>
    </vt:vector>
  </TitlesOfParts>
  <Company>Zacomic Studios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党建PPT30</dc:title>
  <dc:creator>Olvin Rivera</dc:creator>
  <cp:lastModifiedBy>Windows 用户</cp:lastModifiedBy>
  <cp:revision>1772</cp:revision>
  <dcterms:created xsi:type="dcterms:W3CDTF">2015-06-05T17:51:00Z</dcterms:created>
  <dcterms:modified xsi:type="dcterms:W3CDTF">2022-10-13T02:47:35Z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